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3" r:id="rId6"/>
    <p:sldId id="264" r:id="rId7"/>
    <p:sldId id="261" r:id="rId8"/>
    <p:sldId id="265" r:id="rId9"/>
    <p:sldId id="262" r:id="rId10"/>
    <p:sldId id="260" r:id="rId11"/>
    <p:sldId id="266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60" autoAdjust="0"/>
    <p:restoredTop sz="94660"/>
  </p:normalViewPr>
  <p:slideViewPr>
    <p:cSldViewPr snapToGrid="0">
      <p:cViewPr varScale="1">
        <p:scale>
          <a:sx n="69" d="100"/>
          <a:sy n="69" d="100"/>
        </p:scale>
        <p:origin x="-150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457200" cy="457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jpeg>
</file>

<file path=ppt/media/image10.jpeg>
</file>

<file path=ppt/media/image10.png>
</file>

<file path=ppt/media/image11.pn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gif>
</file>

<file path=ppt/media/image6.gif>
</file>

<file path=ppt/media/image7.jpeg>
</file>

<file path=ppt/media/image8.jpg>
</file>

<file path=ppt/media/image8.png>
</file>

<file path=ppt/media/image9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0EF9E3-2D52-4AC2-A654-5DCE060158EC}" type="datetimeFigureOut">
              <a:rPr lang="en-US" smtClean="0"/>
              <a:t>3/14/2013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AD21A5-29E6-4121-9F08-7B3F1A446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269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574D-4BE7-4094-9B4A-DF34CE4A55B6}" type="datetime1">
              <a:rPr lang="en-US" smtClean="0"/>
              <a:t>3/14/2013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F0D27DF-A3E7-4AF7-9BA4-4C41C7EBEF4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741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F0BA1-36D0-4667-AABA-2CAA70E6384A}" type="datetime1">
              <a:rPr lang="en-US" smtClean="0"/>
              <a:t>3/14/2013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27DF-A3E7-4AF7-9BA4-4C41C7EBE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002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2094A-4422-494D-83A8-83000328A85D}" type="datetime1">
              <a:rPr lang="en-US" smtClean="0"/>
              <a:t>3/14/2013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27DF-A3E7-4AF7-9BA4-4C41C7EBE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072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1A54A-3844-4BE5-832E-B78961001A09}" type="datetime1">
              <a:rPr lang="en-US" smtClean="0"/>
              <a:t>3/14/2013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27DF-A3E7-4AF7-9BA4-4C41C7EBE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209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52AA-F0CB-4704-A0D7-341C7F3CDE8F}" type="datetime1">
              <a:rPr lang="en-US" smtClean="0"/>
              <a:t>3/14/2013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27DF-A3E7-4AF7-9BA4-4C41C7EBE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222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446C3-5435-48C0-BC7E-461C015A0A8D}" type="datetime1">
              <a:rPr lang="en-US" smtClean="0"/>
              <a:t>3/14/2013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27DF-A3E7-4AF7-9BA4-4C41C7EBE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00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C152-98AE-46B1-A38C-07B036F25ED6}" type="datetime1">
              <a:rPr lang="en-US" smtClean="0"/>
              <a:t>3/14/2013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27DF-A3E7-4AF7-9BA4-4C41C7EBE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518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30945-ACE9-4D71-BB3B-34539739BBA1}" type="datetime1">
              <a:rPr lang="en-US" smtClean="0"/>
              <a:t>3/14/2013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27DF-A3E7-4AF7-9BA4-4C41C7EBE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265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C1595-A784-4B8A-A945-19756B59AE87}" type="datetime1">
              <a:rPr lang="en-US" smtClean="0"/>
              <a:t>3/14/2013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27DF-A3E7-4AF7-9BA4-4C41C7EBE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924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7E057-894B-415B-80B0-E09A8037478F}" type="datetime1">
              <a:rPr lang="en-US" smtClean="0"/>
              <a:t>3/14/2013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27DF-A3E7-4AF7-9BA4-4C41C7EBE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157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90679-A60B-452C-AFEB-E11289390E58}" type="datetime1">
              <a:rPr lang="en-US" smtClean="0"/>
              <a:t>3/14/2013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27DF-A3E7-4AF7-9BA4-4C41C7EBE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778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D01EC3-D851-44BC-9AFB-A79BDBB6F6CE}" type="datetime1">
              <a:rPr lang="en-US" smtClean="0"/>
              <a:t>3/14/2013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73B173-3AA7-4B96-A696-9C226AA88F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24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gif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42813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Head Controlled Human Interface Device for Persons with Limited Hand Movement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760955"/>
            <a:ext cx="6400800" cy="3777631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Georgia Institute of Technology </a:t>
            </a:r>
          </a:p>
          <a:p>
            <a:r>
              <a:rPr 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School of Electrical and Computer Engineering</a:t>
            </a:r>
          </a:p>
          <a:p>
            <a:endParaRPr lang="en-US" sz="26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ECE 4007</a:t>
            </a:r>
          </a:p>
          <a:p>
            <a:r>
              <a:rPr lang="en-US" sz="2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Dr. </a:t>
            </a:r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Arthur </a:t>
            </a:r>
            <a:r>
              <a:rPr lang="en-US" sz="2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Koblasz</a:t>
            </a:r>
            <a:endParaRPr lang="en-US" sz="2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26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6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Augmented </a:t>
            </a:r>
            <a:r>
              <a:rPr lang="en-US" sz="26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Comm</a:t>
            </a:r>
            <a:r>
              <a:rPr lang="en-US" sz="26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Group</a:t>
            </a:r>
          </a:p>
          <a:p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Roberto Pereira</a:t>
            </a:r>
          </a:p>
          <a:p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Seth Stewart</a:t>
            </a:r>
          </a:p>
          <a:p>
            <a:r>
              <a:rPr lang="en-US" sz="2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Jarius</a:t>
            </a:r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Tillman</a:t>
            </a:r>
          </a:p>
          <a:p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Sarvagya Vaish</a:t>
            </a:r>
          </a:p>
          <a:p>
            <a:endParaRPr lang="en-US" sz="26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March 14, 2013</a:t>
            </a:r>
          </a:p>
        </p:txBody>
      </p:sp>
    </p:spTree>
    <p:extLst>
      <p:ext uri="{BB962C8B-B14F-4D97-AF65-F5344CB8AC3E}">
        <p14:creationId xmlns:p14="http://schemas.microsoft.com/office/powerpoint/2010/main" val="2140479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OFS Hardware</a:t>
            </a:r>
            <a:endParaRPr lang="en-US" dirty="0"/>
          </a:p>
        </p:txBody>
      </p:sp>
      <p:pic>
        <p:nvPicPr>
          <p:cNvPr id="4100" name="Picture 4" descr="C:\Users\Sarvagya Vaish\Dropbox\2013 Spring\ECE 4007\ACD Senior Design\4. PDR\IMG_360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8964" y="2793288"/>
            <a:ext cx="3566072" cy="3619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Iterating over 3D printed mounting to test PCB, lens, and OFS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27DF-A3E7-4AF7-9BA4-4C41C7EBEF4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591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OFS recognizes skin movement only when placed at a particular distance from the skin</a:t>
            </a:r>
          </a:p>
          <a:p>
            <a:r>
              <a:rPr lang="en-US" dirty="0" smtClean="0"/>
              <a:t>Need to create an adjustable mounting system</a:t>
            </a:r>
          </a:p>
        </p:txBody>
      </p:sp>
      <p:pic>
        <p:nvPicPr>
          <p:cNvPr id="2050" name="Picture 2" descr="C:\Users\Sarvagya Vaish\Dropbox\2013 Spring\ECE 4007\acd senior design\4. PDR\bite_switc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4237" y="3805879"/>
            <a:ext cx="2608713" cy="2608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3805881"/>
            <a:ext cx="5140411" cy="23202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b="1" dirty="0" smtClean="0"/>
              <a:t>Alternatives</a:t>
            </a:r>
          </a:p>
          <a:p>
            <a:r>
              <a:rPr lang="en-US" dirty="0" smtClean="0"/>
              <a:t>Bite-switch</a:t>
            </a:r>
          </a:p>
          <a:p>
            <a:r>
              <a:rPr lang="en-US" dirty="0" smtClean="0"/>
              <a:t>Recognize nods and head shakes using IMU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599225" y="5936619"/>
            <a:ext cx="16187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Bite-switch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27DF-A3E7-4AF7-9BA4-4C41C7EBEF4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268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Schedule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9347181"/>
              </p:ext>
            </p:extLst>
          </p:nvPr>
        </p:nvGraphicFramePr>
        <p:xfrm>
          <a:off x="810491" y="2015403"/>
          <a:ext cx="7523018" cy="3587499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4583748"/>
                <a:gridCol w="2939270"/>
              </a:tblGrid>
              <a:tr h="698683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2400" b="1" u="none" strike="noStrike" dirty="0" smtClean="0">
                          <a:effectLst/>
                        </a:rPr>
                        <a:t>Activity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2400" b="1" u="none" strike="noStrike" dirty="0" smtClean="0">
                          <a:effectLst/>
                        </a:rPr>
                        <a:t>Date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516464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</a:pPr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 Continue</a:t>
                      </a:r>
                      <a:r>
                        <a:rPr lang="en-US" sz="2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working with OFS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>
                        <a:lnSpc>
                          <a:spcPct val="100000"/>
                        </a:lnSpc>
                      </a:pPr>
                      <a:r>
                        <a:rPr lang="en-US" sz="2400" u="none" strike="noStrike" dirty="0" smtClean="0">
                          <a:effectLst/>
                        </a:rPr>
                        <a:t>March 24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</a:tr>
              <a:tr h="516464">
                <a:tc>
                  <a:txBody>
                    <a:bodyPr/>
                    <a:lstStyle/>
                    <a:p>
                      <a:pPr marL="230188" indent="-230188" algn="l" fontAlgn="b">
                        <a:lnSpc>
                          <a:spcPct val="100000"/>
                        </a:lnSpc>
                      </a:pPr>
                      <a:r>
                        <a:rPr lang="en-US" sz="2400" u="none" strike="noStrike" dirty="0" smtClean="0">
                          <a:effectLst/>
                        </a:rPr>
                        <a:t>2. Find and implement OFS alternative</a:t>
                      </a:r>
                      <a:r>
                        <a:rPr lang="en-US" sz="2400" u="none" strike="noStrike" baseline="0" dirty="0" smtClean="0">
                          <a:effectLst/>
                        </a:rPr>
                        <a:t> (in case point 1 fails)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u="none" strike="noStrike" dirty="0" smtClean="0">
                          <a:effectLst/>
                        </a:rPr>
                        <a:t>April 7</a:t>
                      </a:r>
                      <a:endParaRPr lang="en-US" sz="24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</a:tr>
              <a:tr h="516464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</a:pPr>
                      <a:r>
                        <a:rPr lang="en-US" sz="2400" u="none" strike="noStrike" dirty="0" smtClean="0">
                          <a:effectLst/>
                        </a:rPr>
                        <a:t>3. Fabricate m</a:t>
                      </a:r>
                      <a:r>
                        <a:rPr lang="en-US" sz="2400" u="none" strike="noStrike" baseline="0" dirty="0" smtClean="0">
                          <a:effectLst/>
                        </a:rPr>
                        <a:t>ounting for sensors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>
                        <a:lnSpc>
                          <a:spcPct val="100000"/>
                        </a:lnSpc>
                      </a:pPr>
                      <a:r>
                        <a:rPr lang="en-US" sz="2400" u="none" strike="noStrike" dirty="0" smtClean="0">
                          <a:effectLst/>
                        </a:rPr>
                        <a:t>April 14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</a:tr>
              <a:tr h="516464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</a:pPr>
                      <a:r>
                        <a:rPr lang="en-US" sz="2400" u="none" strike="noStrike" dirty="0" smtClean="0">
                          <a:effectLst/>
                        </a:rPr>
                        <a:t>4. Test and remove</a:t>
                      </a:r>
                      <a:r>
                        <a:rPr lang="en-US" sz="2400" u="none" strike="noStrike" baseline="0" dirty="0" smtClean="0">
                          <a:effectLst/>
                        </a:rPr>
                        <a:t> bugs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>
                        <a:lnSpc>
                          <a:spcPct val="100000"/>
                        </a:lnSpc>
                      </a:pPr>
                      <a:r>
                        <a:rPr lang="en-US" sz="2400" u="none" strike="noStrike" dirty="0" smtClean="0">
                          <a:effectLst/>
                        </a:rPr>
                        <a:t>April 21</a:t>
                      </a:r>
                    </a:p>
                  </a:txBody>
                  <a:tcPr anchor="ctr"/>
                </a:tc>
              </a:tr>
              <a:tr h="516464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</a:pPr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5. Senior Design</a:t>
                      </a:r>
                      <a:r>
                        <a:rPr lang="en-US" sz="2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Expo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>
                        <a:lnSpc>
                          <a:spcPct val="100000"/>
                        </a:lnSpc>
                      </a:pPr>
                      <a:r>
                        <a:rPr lang="en-US" sz="2400" u="none" strike="noStrike" dirty="0" smtClean="0">
                          <a:effectLst/>
                        </a:rPr>
                        <a:t>April 25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27DF-A3E7-4AF7-9BA4-4C41C7EBEF4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782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Prototype system to enable patients with spinal cord injury and limited hand mobility, to interface with a computer.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b="1" dirty="0" smtClean="0"/>
              <a:t>Estimated Cost</a:t>
            </a:r>
          </a:p>
          <a:p>
            <a:pPr marL="0" indent="0">
              <a:buNone/>
            </a:pPr>
            <a:endParaRPr lang="en-US" b="1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6361935"/>
              </p:ext>
            </p:extLst>
          </p:nvPr>
        </p:nvGraphicFramePr>
        <p:xfrm>
          <a:off x="3521810" y="3416990"/>
          <a:ext cx="5293716" cy="2929656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3029910"/>
                <a:gridCol w="1100538"/>
                <a:gridCol w="1163268"/>
              </a:tblGrid>
              <a:tr h="453574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1600" b="1" u="none" strike="noStrike" dirty="0">
                          <a:effectLst/>
                        </a:rPr>
                        <a:t>Component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 gridSpan="2"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1600" b="1" u="none" strike="noStrike" dirty="0">
                          <a:effectLst/>
                        </a:rPr>
                        <a:t>Cost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90500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</a:pPr>
                      <a:r>
                        <a:rPr lang="en-US" sz="1600" u="none" strike="noStrike" dirty="0">
                          <a:effectLst/>
                        </a:rPr>
                        <a:t>9 DOF Sensor Stick (IMU)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>
                        <a:lnSpc>
                          <a:spcPct val="100000"/>
                        </a:lnSpc>
                      </a:pPr>
                      <a:r>
                        <a:rPr lang="en-US" sz="1600" u="none" strike="noStrike">
                          <a:effectLst/>
                        </a:rPr>
                        <a:t>$100.00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</a:pP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</a:tr>
              <a:tr h="190500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</a:pPr>
                      <a:r>
                        <a:rPr lang="en-US" sz="1600" u="none" strike="noStrike" dirty="0">
                          <a:effectLst/>
                        </a:rPr>
                        <a:t>Arduino Due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>
                        <a:lnSpc>
                          <a:spcPct val="100000"/>
                        </a:lnSpc>
                      </a:pPr>
                      <a:r>
                        <a:rPr lang="en-US" sz="1600" u="none" strike="noStrike">
                          <a:effectLst/>
                        </a:rPr>
                        <a:t>$50.00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</a:pP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</a:tr>
              <a:tr h="190500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</a:pPr>
                      <a:r>
                        <a:rPr lang="en-US" sz="1600" u="none" strike="noStrike" dirty="0">
                          <a:effectLst/>
                        </a:rPr>
                        <a:t>Wires and Headers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>
                        <a:lnSpc>
                          <a:spcPct val="100000"/>
                        </a:lnSpc>
                      </a:pPr>
                      <a:r>
                        <a:rPr lang="en-US" sz="1600" u="none" strike="noStrike">
                          <a:effectLst/>
                        </a:rPr>
                        <a:t>$15.00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</a:pP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</a:tr>
              <a:tr h="190500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</a:pPr>
                      <a:r>
                        <a:rPr lang="en-US" sz="1600" u="none" strike="noStrike" dirty="0">
                          <a:effectLst/>
                        </a:rPr>
                        <a:t>Optical </a:t>
                      </a:r>
                      <a:r>
                        <a:rPr lang="en-US" sz="1600" u="none" strike="noStrike" dirty="0" smtClean="0">
                          <a:effectLst/>
                        </a:rPr>
                        <a:t>Flow,</a:t>
                      </a:r>
                      <a:r>
                        <a:rPr lang="en-US" sz="1600" u="none" strike="noStrike" baseline="0" dirty="0" smtClean="0">
                          <a:effectLst/>
                        </a:rPr>
                        <a:t> Mouse </a:t>
                      </a:r>
                      <a:r>
                        <a:rPr lang="en-US" sz="1600" u="none" strike="noStrike" dirty="0" smtClean="0">
                          <a:effectLst/>
                        </a:rPr>
                        <a:t>Sensor (OFS)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>
                        <a:lnSpc>
                          <a:spcPct val="100000"/>
                        </a:lnSpc>
                      </a:pPr>
                      <a:r>
                        <a:rPr lang="en-US" sz="1600" u="none" strike="noStrike">
                          <a:effectLst/>
                        </a:rPr>
                        <a:t>$0.00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</a:pPr>
                      <a:r>
                        <a:rPr lang="en-US" sz="1600" u="none" strike="noStrike">
                          <a:effectLst/>
                        </a:rPr>
                        <a:t>(donated)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</a:tr>
              <a:tr h="190500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</a:pPr>
                      <a:r>
                        <a:rPr lang="en-US" sz="1600" u="none" strike="noStrike" dirty="0">
                          <a:effectLst/>
                        </a:rPr>
                        <a:t>Custom PCB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>
                        <a:lnSpc>
                          <a:spcPct val="100000"/>
                        </a:lnSpc>
                      </a:pPr>
                      <a:r>
                        <a:rPr lang="en-US" sz="1600" u="none" strike="noStrike">
                          <a:effectLst/>
                        </a:rPr>
                        <a:t>$0.00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</a:pPr>
                      <a:r>
                        <a:rPr lang="en-US" sz="1600" u="none" strike="noStrike" dirty="0">
                          <a:effectLst/>
                        </a:rPr>
                        <a:t>(donated)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</a:tr>
              <a:tr h="361801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</a:pPr>
                      <a:r>
                        <a:rPr lang="en-US" sz="1600" u="none" strike="noStrike" dirty="0">
                          <a:effectLst/>
                        </a:rPr>
                        <a:t>3D Printed Plastic Housing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>
                        <a:lnSpc>
                          <a:spcPct val="100000"/>
                        </a:lnSpc>
                      </a:pPr>
                      <a:r>
                        <a:rPr lang="en-US" sz="1600" u="none" strike="noStrike" dirty="0">
                          <a:effectLst/>
                        </a:rPr>
                        <a:t>$0.00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</a:pPr>
                      <a:r>
                        <a:rPr lang="en-US" sz="1600" u="none" strike="noStrike" dirty="0">
                          <a:effectLst/>
                        </a:rPr>
                        <a:t>(donated)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/>
                </a:tc>
              </a:tr>
              <a:tr h="437881">
                <a:tc>
                  <a:txBody>
                    <a:bodyPr/>
                    <a:lstStyle/>
                    <a:p>
                      <a:pPr algn="r" fontAlgn="b">
                        <a:lnSpc>
                          <a:spcPct val="100000"/>
                        </a:lnSpc>
                      </a:pPr>
                      <a:r>
                        <a:rPr lang="en-US" sz="1600" b="1" u="none" strike="noStrike" dirty="0">
                          <a:effectLst/>
                        </a:rPr>
                        <a:t>Total Cost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 gridSpan="2"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1600" b="1" u="none" strike="noStrike" dirty="0">
                          <a:effectLst/>
                        </a:rPr>
                        <a:t>$165.00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27DF-A3E7-4AF7-9BA4-4C41C7EBEF4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0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Translate head pitch and yaw movements to computer cursor displacement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Translate eyebrow raises and winces to left and right clicks, respectively</a:t>
            </a:r>
            <a:endParaRPr lang="en-US" dirty="0"/>
          </a:p>
        </p:txBody>
      </p:sp>
      <p:pic>
        <p:nvPicPr>
          <p:cNvPr id="1026" name="Picture 2" descr="C:\Users\Sarvagya Vaish\Dropbox\2013 Spring\ECE 4007\acd senior design\4. PDR\pitc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493" y="2653574"/>
            <a:ext cx="839033" cy="1234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Group 19"/>
          <p:cNvGrpSpPr/>
          <p:nvPr/>
        </p:nvGrpSpPr>
        <p:grpSpPr>
          <a:xfrm>
            <a:off x="2581128" y="3222157"/>
            <a:ext cx="194553" cy="97274"/>
            <a:chOff x="601494" y="311286"/>
            <a:chExt cx="194553" cy="97274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601494" y="311286"/>
              <a:ext cx="194553" cy="0"/>
            </a:xfrm>
            <a:prstGeom prst="line">
              <a:avLst/>
            </a:prstGeom>
            <a:ln w="28575">
              <a:headEnd type="none"/>
              <a:tailEnd type="non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601494" y="359923"/>
              <a:ext cx="194553" cy="0"/>
            </a:xfrm>
            <a:prstGeom prst="line">
              <a:avLst/>
            </a:prstGeom>
            <a:ln w="28575">
              <a:headEnd type="none"/>
              <a:tailEnd type="non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601494" y="408560"/>
              <a:ext cx="194553" cy="0"/>
            </a:xfrm>
            <a:prstGeom prst="line">
              <a:avLst/>
            </a:prstGeom>
            <a:ln w="28575">
              <a:headEnd type="none"/>
              <a:tailEnd type="non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027" name="Picture 3" descr="C:\Users\Sarvagya Vaish\Dropbox\2013 Spring\ECE 4007\ACD Senior Design\4. PDR\yaw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4958" y="2653574"/>
            <a:ext cx="822960" cy="1234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oup 27"/>
          <p:cNvGrpSpPr/>
          <p:nvPr/>
        </p:nvGrpSpPr>
        <p:grpSpPr>
          <a:xfrm>
            <a:off x="6055593" y="3222157"/>
            <a:ext cx="194553" cy="97274"/>
            <a:chOff x="601494" y="311286"/>
            <a:chExt cx="194553" cy="97274"/>
          </a:xfrm>
        </p:grpSpPr>
        <p:cxnSp>
          <p:nvCxnSpPr>
            <p:cNvPr id="29" name="Straight Connector 28"/>
            <p:cNvCxnSpPr/>
            <p:nvPr/>
          </p:nvCxnSpPr>
          <p:spPr>
            <a:xfrm>
              <a:off x="601494" y="311286"/>
              <a:ext cx="194553" cy="0"/>
            </a:xfrm>
            <a:prstGeom prst="line">
              <a:avLst/>
            </a:prstGeom>
            <a:ln w="28575">
              <a:headEnd type="none"/>
              <a:tailEnd type="non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601494" y="359923"/>
              <a:ext cx="194553" cy="0"/>
            </a:xfrm>
            <a:prstGeom prst="line">
              <a:avLst/>
            </a:prstGeom>
            <a:ln w="28575">
              <a:headEnd type="none"/>
              <a:tailEnd type="non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601494" y="408560"/>
              <a:ext cx="194553" cy="0"/>
            </a:xfrm>
            <a:prstGeom prst="line">
              <a:avLst/>
            </a:prstGeom>
            <a:ln w="28575">
              <a:headEnd type="none"/>
              <a:tailEnd type="non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2" name="Group 31"/>
          <p:cNvGrpSpPr/>
          <p:nvPr/>
        </p:nvGrpSpPr>
        <p:grpSpPr>
          <a:xfrm>
            <a:off x="6437821" y="2650529"/>
            <a:ext cx="1135685" cy="1234440"/>
            <a:chOff x="2858141" y="2702211"/>
            <a:chExt cx="1135685" cy="1234440"/>
          </a:xfrm>
        </p:grpSpPr>
        <p:pic>
          <p:nvPicPr>
            <p:cNvPr id="33" name="Picture 4" descr="C:\Users\Sarvagya Vaish\Dropbox\2013 Spring\ECE 4007\acd senior design\4. PDR\computer_monitor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58141" y="2702211"/>
              <a:ext cx="1135685" cy="12344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4" name="Group 33"/>
            <p:cNvGrpSpPr/>
            <p:nvPr/>
          </p:nvGrpSpPr>
          <p:grpSpPr>
            <a:xfrm>
              <a:off x="3170723" y="3057152"/>
              <a:ext cx="525788" cy="407822"/>
              <a:chOff x="3170723" y="3044757"/>
              <a:chExt cx="525788" cy="407822"/>
            </a:xfrm>
          </p:grpSpPr>
          <p:pic>
            <p:nvPicPr>
              <p:cNvPr id="35" name="Picture 5" descr="C:\Users\Sarvagya Vaish\Dropbox\2013 Spring\ECE 4007\acd senior design\4. PDR\cursor.jp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33186" y="3186284"/>
                <a:ext cx="200863" cy="26629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36" name="Straight Arrow Connector 35"/>
              <p:cNvCxnSpPr/>
              <p:nvPr/>
            </p:nvCxnSpPr>
            <p:spPr>
              <a:xfrm>
                <a:off x="3170723" y="3044757"/>
                <a:ext cx="525788" cy="0"/>
              </a:xfrm>
              <a:prstGeom prst="straightConnector1">
                <a:avLst/>
              </a:prstGeom>
              <a:ln>
                <a:headEnd type="arrow"/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7" name="Group 36"/>
          <p:cNvGrpSpPr/>
          <p:nvPr/>
        </p:nvGrpSpPr>
        <p:grpSpPr>
          <a:xfrm>
            <a:off x="2963356" y="2662924"/>
            <a:ext cx="1135685" cy="1234440"/>
            <a:chOff x="6540555" y="2702211"/>
            <a:chExt cx="1135685" cy="1234440"/>
          </a:xfrm>
        </p:grpSpPr>
        <p:pic>
          <p:nvPicPr>
            <p:cNvPr id="38" name="Picture 4" descr="C:\Users\Sarvagya Vaish\Dropbox\2013 Spring\ECE 4007\acd senior design\4. PDR\computer_monitor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40555" y="2702211"/>
              <a:ext cx="1135685" cy="12344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9" name="Group 38"/>
            <p:cNvGrpSpPr/>
            <p:nvPr/>
          </p:nvGrpSpPr>
          <p:grpSpPr>
            <a:xfrm>
              <a:off x="6930141" y="2918063"/>
              <a:ext cx="323920" cy="530352"/>
              <a:chOff x="7007965" y="2922227"/>
              <a:chExt cx="323920" cy="530352"/>
            </a:xfrm>
          </p:grpSpPr>
          <p:pic>
            <p:nvPicPr>
              <p:cNvPr id="40" name="Picture 5" descr="C:\Users\Sarvagya Vaish\Dropbox\2013 Spring\ECE 4007\acd senior design\4. PDR\cursor.jp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007965" y="3054255"/>
                <a:ext cx="200863" cy="26629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41" name="Straight Arrow Connector 40"/>
              <p:cNvCxnSpPr/>
              <p:nvPr/>
            </p:nvCxnSpPr>
            <p:spPr>
              <a:xfrm>
                <a:off x="7331885" y="2922227"/>
                <a:ext cx="0" cy="530352"/>
              </a:xfrm>
              <a:prstGeom prst="straightConnector1">
                <a:avLst/>
              </a:prstGeom>
              <a:ln>
                <a:headEnd type="arrow"/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</p:grpSp>
      <p:pic>
        <p:nvPicPr>
          <p:cNvPr id="27" name="Picture 2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3526" y="5115206"/>
            <a:ext cx="2271412" cy="1277669"/>
          </a:xfrm>
          <a:prstGeom prst="rect">
            <a:avLst/>
          </a:prstGeom>
        </p:spPr>
      </p:pic>
      <p:pic>
        <p:nvPicPr>
          <p:cNvPr id="6" name="Picture 2" descr="C:\Users\Sarvagya\Dropbox\2013 Spring\ECE 4007\ACD Senior Design\4. PDR\raise-eyebrow-o.gif"/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9061" y="5112715"/>
            <a:ext cx="2275840" cy="128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3" name="Straight Arrow Connector 42"/>
          <p:cNvCxnSpPr/>
          <p:nvPr/>
        </p:nvCxnSpPr>
        <p:spPr>
          <a:xfrm>
            <a:off x="6536951" y="5752795"/>
            <a:ext cx="576778" cy="53035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27DF-A3E7-4AF7-9BA4-4C41C7EBEF4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082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Integrate all components into a small wearable device</a:t>
            </a:r>
            <a:endParaRPr lang="en-US" dirty="0"/>
          </a:p>
        </p:txBody>
      </p:sp>
      <p:pic>
        <p:nvPicPr>
          <p:cNvPr id="3074" name="Picture 2" descr="C:\Users\Sarvagya Vaish\Dropbox\2013 Spring\ECE 4007\ACD Senior Design\2. Proposal\Pictures\bluetooth near eye_project description_edi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7477" y="2780989"/>
            <a:ext cx="2189047" cy="3555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27DF-A3E7-4AF7-9BA4-4C41C7EBEF4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085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53" y="1902059"/>
            <a:ext cx="8884294" cy="3994951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Modified Hardware Block Diagram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8776" y="2219417"/>
            <a:ext cx="2530136" cy="2885243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27DF-A3E7-4AF7-9BA4-4C41C7EBEF4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97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Modified Control Flowchart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881433"/>
            <a:ext cx="8229600" cy="3480582"/>
          </a:xfr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Sensor data processing moved from Arduino (on-chip) to the host computer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6975763" y="3429000"/>
            <a:ext cx="1787236" cy="1143000"/>
          </a:xfrm>
          <a:prstGeom prst="ellipse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975763" y="4613563"/>
            <a:ext cx="1787236" cy="1143000"/>
          </a:xfrm>
          <a:prstGeom prst="ellipse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27DF-A3E7-4AF7-9BA4-4C41C7EBEF4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129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dlnmh9ip6v2uc.cloudfront.net/images/products/1/0/7/2/4/10724-01b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3012" y="1547668"/>
            <a:ext cx="2082223" cy="2082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Status – Head Tracking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6719456" cy="4525963"/>
          </a:xfrm>
        </p:spPr>
        <p:txBody>
          <a:bodyPr/>
          <a:lstStyle/>
          <a:p>
            <a:r>
              <a:rPr lang="en-US" dirty="0" smtClean="0"/>
              <a:t>Purchased IMU sensor from </a:t>
            </a:r>
            <a:r>
              <a:rPr lang="en-US" dirty="0" err="1" smtClean="0"/>
              <a:t>Sparkfun</a:t>
            </a:r>
            <a:endParaRPr lang="en-US" dirty="0" smtClean="0"/>
          </a:p>
          <a:p>
            <a:r>
              <a:rPr lang="en-US" dirty="0" smtClean="0"/>
              <a:t>Used </a:t>
            </a:r>
            <a:r>
              <a:rPr lang="en-US" dirty="0" err="1" smtClean="0"/>
              <a:t>Arduino</a:t>
            </a:r>
            <a:r>
              <a:rPr lang="en-US" dirty="0" smtClean="0"/>
              <a:t> program to convert head movements to digital signals</a:t>
            </a:r>
          </a:p>
          <a:p>
            <a:r>
              <a:rPr lang="en-US" dirty="0" smtClean="0"/>
              <a:t>Created Processing program to translate digital signals to cursor movements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5389123"/>
            <a:ext cx="8229600" cy="737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699103" y="3629891"/>
            <a:ext cx="1810039" cy="48520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 err="1" smtClean="0"/>
              <a:t>SparkFun</a:t>
            </a:r>
            <a:r>
              <a:rPr lang="en-US" sz="2000" dirty="0" smtClean="0"/>
              <a:t> - $100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27DF-A3E7-4AF7-9BA4-4C41C7EBEF4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1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4319082" y="5765249"/>
            <a:ext cx="2295726" cy="970853"/>
            <a:chOff x="364791" y="4319072"/>
            <a:chExt cx="2295726" cy="970853"/>
          </a:xfrm>
        </p:grpSpPr>
        <p:sp>
          <p:nvSpPr>
            <p:cNvPr id="26" name="TextBox 25"/>
            <p:cNvSpPr txBox="1"/>
            <p:nvPr/>
          </p:nvSpPr>
          <p:spPr>
            <a:xfrm>
              <a:off x="364791" y="4951371"/>
              <a:ext cx="229572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/>
                <a:t>Adjustment Rate</a:t>
              </a:r>
              <a:endParaRPr lang="en-US" sz="1600" b="1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267763" y="4319072"/>
              <a:ext cx="365760" cy="612843"/>
            </a:xfrm>
            <a:prstGeom prst="rect">
              <a:avLst/>
            </a:prstGeom>
            <a:noFill/>
            <a:ln w="762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764367" y="3687700"/>
            <a:ext cx="1243648" cy="1205303"/>
            <a:chOff x="764367" y="3746068"/>
            <a:chExt cx="1243648" cy="1205303"/>
          </a:xfrm>
        </p:grpSpPr>
        <p:sp>
          <p:nvSpPr>
            <p:cNvPr id="11" name="TextBox 10"/>
            <p:cNvSpPr txBox="1"/>
            <p:nvPr/>
          </p:nvSpPr>
          <p:spPr>
            <a:xfrm>
              <a:off x="764367" y="3746068"/>
              <a:ext cx="12436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/>
                <a:t>New Cursor</a:t>
              </a:r>
            </a:p>
            <a:p>
              <a:pPr algn="ctr"/>
              <a:r>
                <a:rPr lang="en-US" sz="1600" b="1" dirty="0" smtClean="0"/>
                <a:t>Position</a:t>
              </a:r>
              <a:endParaRPr lang="en-US" sz="1600" b="1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099226" y="4338528"/>
              <a:ext cx="573931" cy="612843"/>
            </a:xfrm>
            <a:prstGeom prst="rect">
              <a:avLst/>
            </a:prstGeom>
            <a:noFill/>
            <a:ln w="762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1982949" y="3687703"/>
            <a:ext cx="1170308" cy="1219891"/>
            <a:chOff x="1982949" y="3746071"/>
            <a:chExt cx="1170308" cy="1219891"/>
          </a:xfrm>
        </p:grpSpPr>
        <p:sp>
          <p:nvSpPr>
            <p:cNvPr id="13" name="TextBox 12"/>
            <p:cNvSpPr txBox="1"/>
            <p:nvPr/>
          </p:nvSpPr>
          <p:spPr>
            <a:xfrm>
              <a:off x="1982949" y="3746071"/>
              <a:ext cx="11703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/>
                <a:t>Old Cursor</a:t>
              </a:r>
            </a:p>
            <a:p>
              <a:pPr algn="ctr"/>
              <a:r>
                <a:rPr lang="en-US" sz="1600" b="1" dirty="0" smtClean="0"/>
                <a:t>Position</a:t>
              </a:r>
              <a:endParaRPr lang="en-US" sz="1600" b="1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101175" y="4353119"/>
              <a:ext cx="933856" cy="612843"/>
            </a:xfrm>
            <a:prstGeom prst="rect">
              <a:avLst/>
            </a:prstGeom>
            <a:noFill/>
            <a:ln w="762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/>
          <p:cNvSpPr/>
          <p:nvPr/>
        </p:nvSpPr>
        <p:spPr>
          <a:xfrm>
            <a:off x="3868363" y="4294750"/>
            <a:ext cx="1472119" cy="612843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3591122" y="3687702"/>
            <a:ext cx="2026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/>
              <a:t>Sensor displacement from Neutral position</a:t>
            </a:r>
            <a:endParaRPr lang="en-US" sz="1600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Head Tracking Algorithm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4105072" cy="2320047"/>
              </a:xfrm>
            </p:spPr>
            <p:txBody>
              <a:bodyPr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sz="1800" b="1" i="1" smtClean="0">
                        <a:latin typeface="Cambria Math"/>
                        <a:ea typeface="Cambria Math"/>
                      </a:rPr>
                      <m:t>𝑪</m:t>
                    </m:r>
                    <m:r>
                      <a:rPr lang="en-US" sz="1800" i="1">
                        <a:latin typeface="Cambria Math"/>
                        <a:ea typeface="Cambria Math"/>
                      </a:rPr>
                      <m:t>=</m:t>
                    </m:r>
                    <m:r>
                      <a:rPr lang="en-US" sz="1800" i="1">
                        <a:latin typeface="Cambria Math"/>
                        <a:ea typeface="Cambria Math"/>
                      </a:rPr>
                      <m:t>𝐶𝑢𝑟𝑠𝑜𝑟</m:t>
                    </m:r>
                    <m:r>
                      <a:rPr lang="en-US" sz="1800" i="1">
                        <a:latin typeface="Cambria Math"/>
                        <a:ea typeface="Cambria Math"/>
                      </a:rPr>
                      <m:t> </m:t>
                    </m:r>
                    <m:r>
                      <a:rPr lang="en-US" sz="1800" i="1">
                        <a:latin typeface="Cambria Math"/>
                        <a:ea typeface="Cambria Math"/>
                      </a:rPr>
                      <m:t>𝑃𝑜𝑠𝑖𝑡𝑖𝑜𝑛𝑠</m:t>
                    </m:r>
                  </m:oMath>
                </a14:m>
                <a:r>
                  <a:rPr lang="en-US" sz="1800" i="1" dirty="0" smtClean="0">
                    <a:latin typeface="Cambria Math"/>
                  </a:rPr>
                  <a:t> (x, y)</a:t>
                </a:r>
                <a:endParaRPr lang="en-US" sz="1800" i="1" dirty="0">
                  <a:latin typeface="Cambria Math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>
                              <a:latin typeface="Cambria Math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sz="1800" b="1" i="1">
                              <a:latin typeface="Cambria Math"/>
                              <a:ea typeface="Cambria Math"/>
                            </a:rPr>
                            <m:t>𝑪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/>
                              <a:ea typeface="Cambria Math"/>
                            </a:rPr>
                            <m:t>𝑡</m:t>
                          </m:r>
                          <m:r>
                            <a:rPr lang="en-US" sz="1800" b="0" i="1" smtClean="0">
                              <a:latin typeface="Cambria Math"/>
                              <a:ea typeface="Cambria Math"/>
                            </a:rPr>
                            <m:t>=0</m:t>
                          </m:r>
                        </m:sub>
                      </m:sSub>
                      <m:r>
                        <a:rPr lang="en-US" sz="1800" i="1">
                          <a:latin typeface="Cambria Math"/>
                          <a:ea typeface="Cambria Math"/>
                        </a:rPr>
                        <m:t>=</m:t>
                      </m:r>
                      <m:r>
                        <a:rPr lang="en-US" sz="1800" b="0" i="1" smtClean="0">
                          <a:latin typeface="Cambria Math"/>
                          <a:ea typeface="Cambria Math"/>
                        </a:rPr>
                        <m:t>(</m:t>
                      </m:r>
                      <m:f>
                        <m:fPr>
                          <m:ctrlPr>
                            <a:rPr lang="en-US" sz="1800" b="0" i="1" smtClean="0">
                              <a:latin typeface="Cambria Math"/>
                              <a:ea typeface="Cambria Math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/>
                              <a:ea typeface="Cambria Math"/>
                            </a:rPr>
                            <m:t>𝑠𝑐𝑟𝑒𝑒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latin typeface="Cambria Math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/>
                                  <a:ea typeface="Cambria Math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/>
                                  <a:ea typeface="Cambria Math"/>
                                </a:rPr>
                                <m:t>𝑤𝑖𝑑𝑡h</m:t>
                              </m:r>
                            </m:sub>
                          </m:sSub>
                        </m:num>
                        <m:den>
                          <m:r>
                            <a:rPr lang="en-US" sz="1800" b="0" i="1" smtClean="0">
                              <a:latin typeface="Cambria Math"/>
                              <a:ea typeface="Cambria Math"/>
                            </a:rPr>
                            <m:t>2</m:t>
                          </m:r>
                        </m:den>
                      </m:f>
                      <m:r>
                        <a:rPr lang="en-US" sz="1800" b="0" i="1" smtClean="0">
                          <a:latin typeface="Cambria Math"/>
                          <a:ea typeface="Cambria Math"/>
                        </a:rPr>
                        <m:t>,</m:t>
                      </m:r>
                      <m:f>
                        <m:fPr>
                          <m:ctrlPr>
                            <a:rPr lang="en-US" sz="1800" b="0" i="1" smtClean="0">
                              <a:latin typeface="Cambria Math"/>
                              <a:ea typeface="Cambria Math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/>
                              <a:ea typeface="Cambria Math"/>
                            </a:rPr>
                            <m:t>𝑠𝑐𝑟𝑒𝑒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latin typeface="Cambria Math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/>
                                  <a:ea typeface="Cambria Math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/>
                                  <a:ea typeface="Cambria Math"/>
                                </a:rPr>
                                <m:t>h𝑒𝑖𝑔h𝑡</m:t>
                              </m:r>
                            </m:sub>
                          </m:sSub>
                        </m:num>
                        <m:den>
                          <m:r>
                            <a:rPr lang="en-US" sz="1800" b="0" i="1" smtClean="0">
                              <a:latin typeface="Cambria Math"/>
                              <a:ea typeface="Cambria Math"/>
                            </a:rPr>
                            <m:t>2</m:t>
                          </m:r>
                        </m:den>
                      </m:f>
                      <m:r>
                        <a:rPr lang="en-US" sz="1800" b="0" i="1" smtClean="0">
                          <a:latin typeface="Cambria Math"/>
                          <a:ea typeface="Cambria Math"/>
                        </a:rPr>
                        <m:t>)</m:t>
                      </m:r>
                    </m:oMath>
                  </m:oMathPara>
                </a14:m>
                <a:endParaRPr lang="en-US" sz="1800" i="1" dirty="0">
                  <a:latin typeface="Cambria Math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4105072" cy="2320047"/>
              </a:xfr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/>
              <p:cNvSpPr txBox="1">
                <a:spLocks/>
              </p:cNvSpPr>
              <p:nvPr/>
            </p:nvSpPr>
            <p:spPr>
              <a:xfrm>
                <a:off x="4319082" y="1600200"/>
                <a:ext cx="4348261" cy="232004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800" b="1" i="1" smtClean="0">
                          <a:latin typeface="Cambria Math"/>
                          <a:ea typeface="Cambria Math"/>
                        </a:rPr>
                        <m:t>𝑺</m:t>
                      </m:r>
                      <m:r>
                        <a:rPr lang="en-US" sz="1800" i="1">
                          <a:latin typeface="Cambria Math"/>
                          <a:ea typeface="Cambria Math"/>
                        </a:rPr>
                        <m:t>=</m:t>
                      </m:r>
                      <m:r>
                        <a:rPr lang="en-US" sz="1800" i="1">
                          <a:latin typeface="Cambria Math"/>
                          <a:ea typeface="Cambria Math"/>
                        </a:rPr>
                        <m:t>𝑆𝑒𝑛𝑠𝑜𝑟</m:t>
                      </m:r>
                      <m:r>
                        <a:rPr lang="en-US" sz="1800" i="1">
                          <a:latin typeface="Cambria Math"/>
                          <a:ea typeface="Cambria Math"/>
                        </a:rPr>
                        <m:t> </m:t>
                      </m:r>
                      <m:r>
                        <a:rPr lang="en-US" sz="1800" i="1">
                          <a:latin typeface="Cambria Math"/>
                          <a:ea typeface="Cambria Math"/>
                        </a:rPr>
                        <m:t>𝑅𝑒𝑎𝑑𝑖𝑛𝑔𝑠</m:t>
                      </m:r>
                      <m:r>
                        <a:rPr lang="en-US" sz="1800" b="0" i="1" smtClean="0">
                          <a:latin typeface="Cambria Math"/>
                          <a:ea typeface="Cambria Math"/>
                        </a:rPr>
                        <m:t> (</m:t>
                      </m:r>
                      <m:r>
                        <a:rPr lang="en-US" sz="1800" b="0" i="1" smtClean="0">
                          <a:latin typeface="Cambria Math"/>
                          <a:ea typeface="Cambria Math"/>
                        </a:rPr>
                        <m:t>𝑦𝑎𝑤</m:t>
                      </m:r>
                      <m:r>
                        <a:rPr lang="en-US" sz="1800" b="0" i="1" smtClean="0">
                          <a:latin typeface="Cambria Math"/>
                          <a:ea typeface="Cambria Math"/>
                        </a:rPr>
                        <m:t>, </m:t>
                      </m:r>
                      <m:r>
                        <a:rPr lang="en-US" sz="1800" b="0" i="1" smtClean="0">
                          <a:latin typeface="Cambria Math"/>
                          <a:ea typeface="Cambria Math"/>
                        </a:rPr>
                        <m:t>𝑝𝑖𝑡𝑐h</m:t>
                      </m:r>
                      <m:r>
                        <a:rPr lang="en-US" sz="1800" b="0" i="1" smtClean="0">
                          <a:latin typeface="Cambria Math"/>
                          <a:ea typeface="Cambria Math"/>
                        </a:rPr>
                        <m:t>)</m:t>
                      </m:r>
                    </m:oMath>
                  </m:oMathPara>
                </a14:m>
                <a:endParaRPr lang="en-US" sz="1800" i="1" dirty="0">
                  <a:latin typeface="Cambria Math"/>
                  <a:ea typeface="Cambria Math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>
                              <a:latin typeface="Cambria Math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US" sz="1800" b="1" i="1">
                              <a:latin typeface="Cambria Math"/>
                              <a:ea typeface="Cambria Math"/>
                            </a:rPr>
                            <m:t>𝑺</m:t>
                          </m:r>
                        </m:e>
                        <m:sub>
                          <m:r>
                            <a:rPr lang="en-US" sz="1800" i="1">
                              <a:latin typeface="Cambria Math"/>
                              <a:ea typeface="Cambria Math"/>
                            </a:rPr>
                            <m:t>𝑛</m:t>
                          </m:r>
                        </m:sub>
                      </m:sSub>
                      <m:r>
                        <a:rPr lang="en-US" sz="1800" i="1">
                          <a:latin typeface="Cambria Math"/>
                          <a:ea typeface="Cambria Math"/>
                        </a:rPr>
                        <m:t>=</m:t>
                      </m:r>
                      <m:r>
                        <a:rPr lang="en-US" sz="1800" i="1">
                          <a:latin typeface="Cambria Math"/>
                          <a:ea typeface="Cambria Math"/>
                        </a:rPr>
                        <m:t>𝑁𝑒𝑢𝑡𝑟𝑎𝑙</m:t>
                      </m:r>
                      <m:r>
                        <a:rPr lang="en-US" sz="1800" i="1">
                          <a:latin typeface="Cambria Math"/>
                          <a:ea typeface="Cambria Math"/>
                        </a:rPr>
                        <m:t> </m:t>
                      </m:r>
                      <m:r>
                        <a:rPr lang="en-US" sz="1800" i="1">
                          <a:latin typeface="Cambria Math"/>
                          <a:ea typeface="Cambria Math"/>
                        </a:rPr>
                        <m:t>𝑃𝑜𝑠𝑖𝑡𝑖𝑜𝑛</m:t>
                      </m:r>
                      <m:r>
                        <a:rPr lang="en-US" sz="1800" i="1">
                          <a:latin typeface="Cambria Math"/>
                          <a:ea typeface="Cambria Math"/>
                        </a:rPr>
                        <m:t> </m:t>
                      </m:r>
                      <m:r>
                        <a:rPr lang="en-US" sz="1800" i="1">
                          <a:latin typeface="Cambria Math"/>
                          <a:ea typeface="Cambria Math"/>
                        </a:rPr>
                        <m:t>𝑆𝑒𝑛𝑠𝑜𝑟</m:t>
                      </m:r>
                      <m:r>
                        <a:rPr lang="en-US" sz="1800" i="1">
                          <a:latin typeface="Cambria Math"/>
                          <a:ea typeface="Cambria Math"/>
                        </a:rPr>
                        <m:t> </m:t>
                      </m:r>
                      <m:r>
                        <a:rPr lang="en-US" sz="1800" i="1">
                          <a:latin typeface="Cambria Math"/>
                          <a:ea typeface="Cambria Math"/>
                        </a:rPr>
                        <m:t>𝑅𝑒𝑎𝑑𝑖𝑛𝑔𝑠</m:t>
                      </m:r>
                    </m:oMath>
                  </m:oMathPara>
                </a14:m>
                <a:endParaRPr lang="en-US" sz="1800" i="1" dirty="0">
                  <a:latin typeface="Cambria Math"/>
                  <a:ea typeface="Cambria Math"/>
                </a:endParaRPr>
              </a:p>
            </p:txBody>
          </p:sp>
        </mc:Choice>
        <mc:Fallback xmlns="">
          <p:sp>
            <p:nvSpPr>
              <p:cNvPr id="7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082" y="1600200"/>
                <a:ext cx="4348261" cy="2320047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Rectangle 27"/>
          <p:cNvSpPr/>
          <p:nvPr/>
        </p:nvSpPr>
        <p:spPr>
          <a:xfrm>
            <a:off x="764367" y="3687703"/>
            <a:ext cx="1218582" cy="1443590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1934675" y="3687700"/>
            <a:ext cx="1218582" cy="1443590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3488987" y="3687701"/>
            <a:ext cx="4584970" cy="1219892"/>
            <a:chOff x="3488987" y="3746069"/>
            <a:chExt cx="4584970" cy="1219892"/>
          </a:xfrm>
        </p:grpSpPr>
        <p:sp>
          <p:nvSpPr>
            <p:cNvPr id="16" name="Rectangle 15"/>
            <p:cNvSpPr/>
            <p:nvPr/>
          </p:nvSpPr>
          <p:spPr>
            <a:xfrm>
              <a:off x="3488987" y="4353118"/>
              <a:ext cx="4584970" cy="612843"/>
            </a:xfrm>
            <a:prstGeom prst="rect">
              <a:avLst/>
            </a:prstGeom>
            <a:noFill/>
            <a:ln w="762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155982" y="3746069"/>
              <a:ext cx="146077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/>
                <a:t>Quadratic sum of differences</a:t>
              </a:r>
              <a:endParaRPr lang="en-US" sz="1600" b="1" dirty="0"/>
            </a:p>
          </p:txBody>
        </p:sp>
      </p:grpSp>
      <p:sp>
        <p:nvSpPr>
          <p:cNvPr id="30" name="Rectangle 29"/>
          <p:cNvSpPr/>
          <p:nvPr/>
        </p:nvSpPr>
        <p:spPr>
          <a:xfrm>
            <a:off x="3373515" y="3684526"/>
            <a:ext cx="4935984" cy="1443590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Content Placeholder 2"/>
              <p:cNvSpPr txBox="1">
                <a:spLocks/>
              </p:cNvSpPr>
              <p:nvPr/>
            </p:nvSpPr>
            <p:spPr>
              <a:xfrm>
                <a:off x="447472" y="3044757"/>
                <a:ext cx="8229600" cy="352141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800" dirty="0"/>
                  <a:t>At every time </a:t>
                </a:r>
                <a:r>
                  <a:rPr lang="en-US" sz="2800" dirty="0" smtClean="0"/>
                  <a:t>step - </a:t>
                </a:r>
                <a:endParaRPr lang="en-US" sz="2800" dirty="0"/>
              </a:p>
              <a:p>
                <a:pPr marL="0" indent="0">
                  <a:buFont typeface="Arial" pitchFamily="34" charset="0"/>
                  <a:buNone/>
                </a:pPr>
                <a:endParaRPr lang="en-US" sz="1200" i="1" dirty="0" smtClean="0">
                  <a:latin typeface="Cambria Math"/>
                </a:endParaRPr>
              </a:p>
              <a:p>
                <a:pPr marL="0" indent="0">
                  <a:buFont typeface="Arial" pitchFamily="34" charset="0"/>
                  <a:buNone/>
                </a:pPr>
                <a:endParaRPr lang="en-US" i="1" dirty="0" smtClean="0">
                  <a:latin typeface="Cambria Math"/>
                </a:endParaRPr>
              </a:p>
              <a:p>
                <a:pPr marL="0" indent="0">
                  <a:buFont typeface="Arial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/>
                            </a:rPr>
                            <m:t>𝑪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𝑡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= </m:t>
                      </m:r>
                      <m:sSub>
                        <m:sSubPr>
                          <m:ctrlPr>
                            <a:rPr lang="en-US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/>
                            </a:rPr>
                            <m:t>𝑪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𝑡</m:t>
                          </m:r>
                          <m:r>
                            <a:rPr lang="en-US" i="1">
                              <a:latin typeface="Cambria Math"/>
                            </a:rPr>
                            <m:t>−1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+ </m:t>
                      </m:r>
                      <m:r>
                        <a:rPr lang="en-US" i="1">
                          <a:latin typeface="Cambria Math"/>
                          <a:ea typeface="Cambria Math"/>
                        </a:rPr>
                        <m:t>𝛼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  <a:ea typeface="Cambria Math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/>
                                  <a:ea typeface="Cambria Math"/>
                                </a:rPr>
                                <m:t>𝑺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𝑡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>
                                  <a:latin typeface="Cambria Math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/>
                                  <a:ea typeface="Cambria Math"/>
                                </a:rPr>
                                <m:t> −</m:t>
                              </m:r>
                              <m:r>
                                <a:rPr lang="en-US" b="1" i="1">
                                  <a:latin typeface="Cambria Math"/>
                                  <a:ea typeface="Cambria Math"/>
                                </a:rPr>
                                <m:t>𝑺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/>
                          <a:ea typeface="Cambria Math"/>
                        </a:rPr>
                        <m:t>+</m:t>
                      </m:r>
                      <m:r>
                        <a:rPr lang="en-US" i="1">
                          <a:latin typeface="Cambria Math"/>
                          <a:ea typeface="Cambria Math"/>
                        </a:rPr>
                        <m:t>𝛽</m:t>
                      </m:r>
                      <m:sSup>
                        <m:sSupPr>
                          <m:ctrlPr>
                            <a:rPr lang="en-US" i="1">
                              <a:latin typeface="Cambria Math"/>
                              <a:ea typeface="Cambria Math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i="1">
                                  <a:latin typeface="Cambria Math"/>
                                  <a:ea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latin typeface="Cambria Math"/>
                                      <a:ea typeface="Cambria Math"/>
                                    </a:rPr>
                                    <m:t>𝑺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latin typeface="Cambria Math"/>
                                      <a:ea typeface="Cambria Math"/>
                                    </a:rPr>
                                    <m:t>𝑺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dirty="0" smtClean="0"/>
              </a:p>
              <a:p>
                <a:pPr marL="0" indent="0">
                  <a:buFont typeface="Arial" pitchFamily="34" charset="0"/>
                  <a:buNone/>
                </a:pPr>
                <a:endParaRPr lang="en-US" sz="2400" dirty="0" smtClean="0"/>
              </a:p>
              <a:p>
                <a:pPr marL="0" indent="0">
                  <a:buFont typeface="Arial" pitchFamily="34" charset="0"/>
                  <a:buNone/>
                </a:pPr>
                <a:r>
                  <a:rPr lang="en-US" sz="2800" dirty="0" smtClean="0"/>
                  <a:t>The neutral position moves towards the cursor </a:t>
                </a:r>
              </a:p>
              <a:p>
                <a:pPr marL="0" indent="0">
                  <a:buFont typeface="Arial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/>
                            </a:rPr>
                            <m:t>𝑺</m:t>
                          </m:r>
                        </m:e>
                        <m:sub>
                          <m:r>
                            <a:rPr lang="en-US" i="1" smtClean="0">
                              <a:latin typeface="Cambria Math"/>
                            </a:rPr>
                            <m:t>𝑛</m:t>
                          </m:r>
                          <m:r>
                            <a:rPr lang="en-US" i="1" smtClean="0">
                              <a:latin typeface="Cambria Math"/>
                            </a:rPr>
                            <m:t>+1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= </m:t>
                      </m:r>
                      <m:sSub>
                        <m:sSubPr>
                          <m:ctrlPr>
                            <a:rPr lang="en-US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/>
                            </a:rPr>
                            <m:t>𝑺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𝑛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+ </m:t>
                      </m:r>
                      <m:r>
                        <a:rPr lang="en-US" i="1" smtClean="0">
                          <a:latin typeface="Cambria Math"/>
                          <a:ea typeface="Cambria Math"/>
                        </a:rPr>
                        <m:t>𝛾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  <a:ea typeface="Cambria Math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/>
                                  <a:ea typeface="Cambria Math"/>
                                </a:rPr>
                                <m:t>𝑪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7472" y="3044757"/>
                <a:ext cx="8229600" cy="3521413"/>
              </a:xfrm>
              <a:prstGeom prst="rect">
                <a:avLst/>
              </a:prstGeom>
              <a:blipFill rotWithShape="1">
                <a:blip r:embed="rId4"/>
                <a:stretch>
                  <a:fillRect l="-1852" t="-15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27DF-A3E7-4AF7-9BA4-4C41C7EBEF4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863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8" grpId="0"/>
      <p:bldP spid="28" grpId="0" animBg="1"/>
      <p:bldP spid="29" grpId="0" animBg="1"/>
      <p:bldP spid="3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OFS Electronics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798127" cy="4525963"/>
          </a:xfrm>
        </p:spPr>
        <p:txBody>
          <a:bodyPr/>
          <a:lstStyle/>
          <a:p>
            <a:r>
              <a:rPr lang="en-US" dirty="0" smtClean="0"/>
              <a:t>Optical Flow Sensor donated by </a:t>
            </a:r>
            <a:r>
              <a:rPr lang="en-US" dirty="0" err="1" smtClean="0"/>
              <a:t>PixArt</a:t>
            </a:r>
            <a:r>
              <a:rPr lang="en-US" dirty="0" smtClean="0"/>
              <a:t> Imaging</a:t>
            </a:r>
          </a:p>
          <a:p>
            <a:r>
              <a:rPr lang="en-US" dirty="0" smtClean="0"/>
              <a:t>Created a custom PCB for holding the sensor</a:t>
            </a:r>
          </a:p>
        </p:txBody>
      </p:sp>
      <p:pic>
        <p:nvPicPr>
          <p:cNvPr id="4099" name="Picture 3" descr="C:\Users\Sarvagya Vaish\Dropbox\2013 Spring\ECE 4007\ACD Senior Design\4. PDR\OFSBoardModified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8843" y="1553592"/>
            <a:ext cx="2382813" cy="4174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C:\Users\Sarvagya Vaish\Dropbox\2013 Spring\ECE 4007\ACD Senior Design\4. PDR\pcb - physical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0" t="28977" r="12122" b="17045"/>
          <a:stretch/>
        </p:blipFill>
        <p:spPr bwMode="auto">
          <a:xfrm>
            <a:off x="938207" y="3884918"/>
            <a:ext cx="4966855" cy="2268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678383" y="3892065"/>
            <a:ext cx="7221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OFS</a:t>
            </a:r>
            <a:endParaRPr lang="en-US" sz="2400" dirty="0"/>
          </a:p>
        </p:txBody>
      </p:sp>
      <p:cxnSp>
        <p:nvCxnSpPr>
          <p:cNvPr id="12" name="Straight Arrow Connector 11"/>
          <p:cNvCxnSpPr>
            <a:stCxn id="5" idx="2"/>
          </p:cNvCxnSpPr>
          <p:nvPr/>
        </p:nvCxnSpPr>
        <p:spPr>
          <a:xfrm flipH="1">
            <a:off x="3884902" y="4353730"/>
            <a:ext cx="154565" cy="35335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1" idx="0"/>
          </p:cNvCxnSpPr>
          <p:nvPr/>
        </p:nvCxnSpPr>
        <p:spPr>
          <a:xfrm flipV="1">
            <a:off x="4216112" y="4707082"/>
            <a:ext cx="387061" cy="77931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693968" y="5486400"/>
            <a:ext cx="10442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IR LED</a:t>
            </a:r>
            <a:endParaRPr lang="en-US" sz="2400" dirty="0"/>
          </a:p>
        </p:txBody>
      </p:sp>
      <p:sp>
        <p:nvSpPr>
          <p:cNvPr id="24" name="TextBox 23"/>
          <p:cNvSpPr txBox="1"/>
          <p:nvPr/>
        </p:nvSpPr>
        <p:spPr>
          <a:xfrm>
            <a:off x="994062" y="3926476"/>
            <a:ext cx="1842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Header Pins for Wires</a:t>
            </a:r>
            <a:endParaRPr lang="en-US" sz="2400" dirty="0"/>
          </a:p>
        </p:txBody>
      </p:sp>
      <p:cxnSp>
        <p:nvCxnSpPr>
          <p:cNvPr id="28" name="Straight Arrow Connector 27"/>
          <p:cNvCxnSpPr/>
          <p:nvPr/>
        </p:nvCxnSpPr>
        <p:spPr>
          <a:xfrm flipH="1">
            <a:off x="1935956" y="4743389"/>
            <a:ext cx="154565" cy="35335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6348844" y="5727623"/>
            <a:ext cx="2382812" cy="4258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348844" y="5685840"/>
            <a:ext cx="2382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PCB Design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27DF-A3E7-4AF7-9BA4-4C41C7EBEF4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560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485</Words>
  <Application>Microsoft Office PowerPoint</Application>
  <PresentationFormat>On-screen Show (4:3)</PresentationFormat>
  <Paragraphs>112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Head Controlled Human Interface Device for Persons with Limited Hand Movement </vt:lpstr>
      <vt:lpstr>Overview</vt:lpstr>
      <vt:lpstr>Technical Objectives</vt:lpstr>
      <vt:lpstr>Design Objectives</vt:lpstr>
      <vt:lpstr>Modified Hardware Block Diagram</vt:lpstr>
      <vt:lpstr>Modified Control Flowchart</vt:lpstr>
      <vt:lpstr>Current Status – Head Tracking</vt:lpstr>
      <vt:lpstr>Head Tracking Algorithm</vt:lpstr>
      <vt:lpstr>OFS Electronics</vt:lpstr>
      <vt:lpstr>OFS Hardware</vt:lpstr>
      <vt:lpstr>Current Issues</vt:lpstr>
      <vt:lpstr>Project Schedule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Head Controlled Human Interface Device for Users With Limited Hand Movement</dc:title>
  <dc:creator>Sarvagya Vaish</dc:creator>
  <cp:lastModifiedBy>Sarvagya Vaish</cp:lastModifiedBy>
  <cp:revision>58</cp:revision>
  <dcterms:created xsi:type="dcterms:W3CDTF">2013-03-11T20:58:58Z</dcterms:created>
  <dcterms:modified xsi:type="dcterms:W3CDTF">2013-03-14T16:01:53Z</dcterms:modified>
</cp:coreProperties>
</file>

<file path=docProps/thumbnail.jpeg>
</file>